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8" r:id="rId6"/>
    <p:sldId id="259" r:id="rId7"/>
    <p:sldId id="266" r:id="rId8"/>
    <p:sldId id="262" r:id="rId9"/>
    <p:sldId id="263" r:id="rId10"/>
    <p:sldId id="264" r:id="rId11"/>
    <p:sldId id="261" r:id="rId12"/>
    <p:sldId id="260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89" autoAdjust="0"/>
  </p:normalViewPr>
  <p:slideViewPr>
    <p:cSldViewPr>
      <p:cViewPr varScale="1">
        <p:scale>
          <a:sx n="62" d="100"/>
          <a:sy n="62" d="100"/>
        </p:scale>
        <p:origin x="151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38491.html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hyperlink" Target="http://smiles.33b.ru/smile.38507.html" TargetMode="External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1735344-74271dd62d6b353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581128"/>
            <a:ext cx="3926810" cy="1562516"/>
          </a:xfrm>
        </p:spPr>
        <p:txBody>
          <a:bodyPr>
            <a:noAutofit/>
          </a:bodyPr>
          <a:lstStyle/>
          <a:p>
            <a:endParaRPr lang="ru-RU" sz="1800" b="1" u="sng" dirty="0" smtClean="0">
              <a:solidFill>
                <a:srgbClr val="FF0000"/>
              </a:solidFill>
            </a:endParaRPr>
          </a:p>
          <a:p>
            <a:endParaRPr lang="ru-RU" sz="1800" b="1" u="sng" dirty="0">
              <a:solidFill>
                <a:srgbClr val="FF0000"/>
              </a:solidFill>
            </a:endParaRPr>
          </a:p>
          <a:p>
            <a:r>
              <a:rPr lang="ru-RU" sz="1800" b="1" u="sng" dirty="0" smtClean="0">
                <a:solidFill>
                  <a:srgbClr val="FF0000"/>
                </a:solidFill>
              </a:rPr>
              <a:t>Старшая группа « Ромашка»</a:t>
            </a:r>
          </a:p>
          <a:p>
            <a:r>
              <a:rPr lang="ru-RU" sz="1800" b="1" u="sng" dirty="0" smtClean="0">
                <a:solidFill>
                  <a:srgbClr val="FF0000"/>
                </a:solidFill>
              </a:rPr>
              <a:t>Воспитатель:  Вагина Татьяна Ивановна 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85720" y="1571613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Monotype Corsiva" pitchFamily="66" charset="0"/>
              </a:rPr>
              <a:t>Организация</a:t>
            </a:r>
            <a:r>
              <a:rPr lang="en-US" sz="4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en-US" sz="4800" b="1" dirty="0" err="1" smtClean="0">
                <a:solidFill>
                  <a:srgbClr val="FF0000"/>
                </a:solidFill>
                <a:latin typeface="Monotype Corsiva" pitchFamily="66" charset="0"/>
              </a:rPr>
              <a:t>предметно-развивающей</a:t>
            </a:r>
            <a:r>
              <a:rPr lang="en-US" sz="4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Monotype Corsiva" pitchFamily="66" charset="0"/>
              </a:rPr>
              <a:t>среды</a:t>
            </a:r>
            <a:r>
              <a:rPr lang="en-US" sz="4800" b="1" dirty="0" smtClean="0">
                <a:solidFill>
                  <a:srgbClr val="FF0000"/>
                </a:solidFill>
                <a:latin typeface="Monotype Corsiva" pitchFamily="66" charset="0"/>
              </a:rPr>
              <a:t> ДО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Monotype Corsiva" pitchFamily="66" charset="0"/>
              </a:rPr>
              <a:t>в </a:t>
            </a:r>
            <a:r>
              <a:rPr lang="en-US" sz="4800" b="1" dirty="0" err="1" smtClean="0">
                <a:solidFill>
                  <a:srgbClr val="FF0000"/>
                </a:solidFill>
                <a:latin typeface="Monotype Corsiva" pitchFamily="66" charset="0"/>
              </a:rPr>
              <a:t>связи</a:t>
            </a:r>
            <a:r>
              <a:rPr lang="en-US" sz="4800" b="1" dirty="0" smtClean="0">
                <a:solidFill>
                  <a:srgbClr val="FF0000"/>
                </a:solidFill>
                <a:latin typeface="Monotype Corsiva" pitchFamily="66" charset="0"/>
              </a:rPr>
              <a:t> с </a:t>
            </a:r>
            <a:r>
              <a:rPr lang="en-US" sz="4800" b="1" dirty="0" err="1" smtClean="0">
                <a:solidFill>
                  <a:srgbClr val="FF0000"/>
                </a:solidFill>
                <a:latin typeface="Monotype Corsiva" pitchFamily="66" charset="0"/>
              </a:rPr>
              <a:t>введением</a:t>
            </a:r>
            <a:r>
              <a:rPr lang="en-US" sz="4800" b="1" dirty="0" smtClean="0">
                <a:solidFill>
                  <a:srgbClr val="FF0000"/>
                </a:solidFill>
                <a:latin typeface="Monotype Corsiva" pitchFamily="66" charset="0"/>
              </a:rPr>
              <a:t> ФГОС</a:t>
            </a: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Angsana New"/>
                <a:cs typeface="Angsana New"/>
              </a:rPr>
              <a:t> 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Angsana New"/>
              <a:cs typeface="Angsana Ne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Picture 2" descr="C:\Users\admin\Downloads\фон 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" y="26188"/>
            <a:ext cx="9144001" cy="683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571612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Уголок природы, 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уголок экспериментальной деятельности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3869" y="2786058"/>
            <a:ext cx="51901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defRPr/>
            </a:pP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defRPr/>
            </a:pPr>
            <a:endParaRPr lang="ru-RU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defRPr/>
            </a:pPr>
            <a:endParaRPr lang="ru-RU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defRPr/>
            </a:pP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defRPr/>
            </a:pPr>
            <a:endParaRPr lang="ru-RU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defRPr/>
            </a:pP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defRPr/>
            </a:pPr>
            <a:endParaRPr lang="ru-RU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defRPr/>
            </a:pPr>
            <a:endParaRPr lang="ru-RU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У нас почти, что зимний сад</a:t>
            </a:r>
            <a:endParaRPr lang="ru-RU" b="1" dirty="0" smtClean="0">
              <a:solidFill>
                <a:srgbClr val="FF0000"/>
              </a:solidFill>
              <a:cs typeface="Arial" charset="0"/>
            </a:endParaRPr>
          </a:p>
          <a:p>
            <a:pPr eaLnBrk="0" hangingPunct="0">
              <a:defRPr/>
            </a:pP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В природном уголке.</a:t>
            </a:r>
            <a:endParaRPr lang="ru-RU" b="1" dirty="0" smtClean="0">
              <a:solidFill>
                <a:srgbClr val="FF0000"/>
              </a:solidFill>
              <a:cs typeface="Arial" charset="0"/>
            </a:endParaRPr>
          </a:p>
          <a:p>
            <a:pPr eaLnBrk="0" hangingPunct="0">
              <a:defRPr/>
            </a:pP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Здесь потрудиться каждый рад,</a:t>
            </a:r>
            <a:endParaRPr lang="ru-RU" b="1" dirty="0" smtClean="0">
              <a:solidFill>
                <a:srgbClr val="FF0000"/>
              </a:solidFill>
              <a:cs typeface="Arial" charset="0"/>
            </a:endParaRPr>
          </a:p>
          <a:p>
            <a:pPr eaLnBrk="0" hangingPunct="0">
              <a:defRPr/>
            </a:pP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Помочь рука к руке!</a:t>
            </a:r>
            <a:endParaRPr lang="ru-RU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800528"/>
            <a:ext cx="3528393" cy="37248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94" y="2680466"/>
            <a:ext cx="2525471" cy="293917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1735344-74271dd62d6b353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Центр физического развития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651314"/>
            <a:ext cx="4214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день начать с зарядки, 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Значит, будет всё в порядке. 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Нам пилюли и микстуру 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Заменяют физкультура!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88841"/>
            <a:ext cx="4752528" cy="388843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admin\Downloads\фон 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1643050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Информационный центр для родителей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53236"/>
            <a:ext cx="4320480" cy="42161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53236"/>
            <a:ext cx="4143193" cy="42161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admin\Downloads\фон 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1571612"/>
            <a:ext cx="82153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Таким образом , мы считаем, что нам удалось создать условия для взаимодействия, сотрудничества, обеспечение максимального комфортного состояния ребенка и его развития.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ownloads\фон 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571612"/>
            <a:ext cx="90011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Нужно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добавить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слова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смыслу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которых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достаёт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тексте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Речь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пойдёт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особенностях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ППР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среды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2844" y="2357430"/>
            <a:ext cx="885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Оценить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знания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педагогов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заявленной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«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пространственная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развивающая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ДОУ, в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соответствии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ФГОС».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282" y="3143248"/>
            <a:ext cx="842968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Младший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дошкольный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этого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достаточно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пространство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удовлетворения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потребности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………………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организованная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развивающая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позволяет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каждому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ребёнку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найти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душе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поверить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силы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аучиться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взаимодействовать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………… и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…………..,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понимать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оценивать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чувства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поступки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ведь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именно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лежит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развивающего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обучения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развивающего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пространства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групповом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помещении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учитывать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ведущую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роль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…………….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свою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очередь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…………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благополучие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каждого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ребёнка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положительного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самоощущения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компетентности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сфере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отношений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людям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себе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включение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различные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сотрудничества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основными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целями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дошкольного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обучения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воспитания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55875" y="5084763"/>
            <a:ext cx="64087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-100013"/>
            <a:ext cx="9144000" cy="7080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13316" name="Рисунок 9" descr="1735344-74271dd62d6b353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00750" y="5286375"/>
            <a:ext cx="350043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8575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428604"/>
            <a:ext cx="857256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этого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достаточно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пространство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удовлетворения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потребности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двигательной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активности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организованная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развивающая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позволяет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каждому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малышу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найти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душе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поверить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научиться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взаимодействовать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педагогами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сверстниками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понимать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оценивать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чувства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поступки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именно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лежит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развивающего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создании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развивающего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пространства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групповом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помещении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необходимо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учитывать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ведущую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роль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игровой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развитии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свою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очередь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обеспечит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эмоциональное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благополучие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каждого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ребёнка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положительного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самоощущения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компетентности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сфере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отношений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миру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к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людям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к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себе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включение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различные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сотрудничества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основными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целями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дошкольного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воспитания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ownloads\фон 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1714488"/>
            <a:ext cx="828680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старшем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происходит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интенсивное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…………………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сфер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старшую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связан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изменением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психологической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позиции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впервые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начинают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ощущать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себя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……………….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других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детском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саду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помогает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дошкольникам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Предметно-развивающая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организуется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ребёнок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имел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заниматься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……………….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делом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Размещение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секторам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позволяет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детям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объединиться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подгруппами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интересам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конструирование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ручной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театрально-игровая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экспериментирование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Обязательными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являются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…………..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технические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устройства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игрушки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т. д.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Широко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используются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побуждающие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освоению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грамоты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ownloads\фон 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596" y="1785926"/>
            <a:ext cx="835821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старшем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происходит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интенсивное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интеллектуальной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нравственно-волевой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эмоциональной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сфер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старшую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связан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изменением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психологической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позиции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впервые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начинают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ощущать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себя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старшими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других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детском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саду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помогает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дошкольникам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Предметно-развивающая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организуется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ребёнок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имел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заниматься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любимым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делом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Размещение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секторам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позволяет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детям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объединиться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подгруппами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интересам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конструирование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ручной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театрально-игровая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экспериментирование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Обязательными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являются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активизирующие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познавательную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технические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устройства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игрушки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т. д.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Широко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используются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побуждающие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освоению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грамоты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9" descr="1735344-74271dd62d6b353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00034" y="0"/>
            <a:ext cx="864396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проектировании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предметно-развивающей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среды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группе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выделять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следующие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составляющие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пространство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предметное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окружение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ownloads\фон 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1643050"/>
            <a:ext cx="857252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проектирование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среды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отличие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перечисления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содержания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предметной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составляющей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среды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показывает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её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влияние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Проектирование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среды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использованием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таких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составляющих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позволяет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представить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жизнедеятельности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Успешность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влияния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развивающей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среды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обусловлена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активностью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Вся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педагогического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свободу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передвижения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выделить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следующие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зоны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разного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видов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активности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рабочая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активная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спокойная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786322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Monotype Corsiva" pitchFamily="66" charset="0"/>
              </a:rPr>
              <a:t>Главной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задачей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воспитания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дошкольников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являются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создание</a:t>
            </a:r>
            <a:r>
              <a:rPr lang="en-US" sz="2400" dirty="0" smtClean="0">
                <a:latin typeface="Monotype Corsiva" pitchFamily="66" charset="0"/>
              </a:rPr>
              <a:t> у </a:t>
            </a:r>
            <a:r>
              <a:rPr lang="en-US" sz="2400" dirty="0" err="1" smtClean="0">
                <a:latin typeface="Monotype Corsiva" pitchFamily="66" charset="0"/>
              </a:rPr>
              <a:t>детей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чувства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эмоционального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комфорта</a:t>
            </a:r>
            <a:r>
              <a:rPr lang="en-US" sz="2400" dirty="0" smtClean="0">
                <a:latin typeface="Monotype Corsiva" pitchFamily="66" charset="0"/>
              </a:rPr>
              <a:t> и </a:t>
            </a:r>
            <a:r>
              <a:rPr lang="en-US" sz="2400" dirty="0" err="1" smtClean="0">
                <a:latin typeface="Monotype Corsiva" pitchFamily="66" charset="0"/>
              </a:rPr>
              <a:t>психологической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защищённости</a:t>
            </a:r>
            <a:r>
              <a:rPr lang="en-US" sz="2400" dirty="0" smtClean="0">
                <a:latin typeface="Monotype Corsiva" pitchFamily="66" charset="0"/>
              </a:rPr>
              <a:t>. В </a:t>
            </a:r>
            <a:r>
              <a:rPr lang="en-US" sz="2400" dirty="0" err="1" smtClean="0">
                <a:latin typeface="Monotype Corsiva" pitchFamily="66" charset="0"/>
              </a:rPr>
              <a:t>детском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саду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ребёнку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важно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чувствовать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себя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любимым</a:t>
            </a:r>
            <a:r>
              <a:rPr lang="en-US" sz="2400" dirty="0" smtClean="0">
                <a:latin typeface="Monotype Corsiva" pitchFamily="66" charset="0"/>
              </a:rPr>
              <a:t> и </a:t>
            </a:r>
            <a:r>
              <a:rPr lang="en-US" sz="2400" dirty="0" err="1" smtClean="0">
                <a:latin typeface="Monotype Corsiva" pitchFamily="66" charset="0"/>
              </a:rPr>
              <a:t>неповторимым</a:t>
            </a:r>
            <a:r>
              <a:rPr lang="en-US" sz="2400" dirty="0" smtClean="0">
                <a:latin typeface="Monotype Corsiva" pitchFamily="66" charset="0"/>
              </a:rPr>
              <a:t>. </a:t>
            </a:r>
            <a:r>
              <a:rPr lang="en-US" sz="2400" dirty="0" err="1" smtClean="0">
                <a:latin typeface="Monotype Corsiva" pitchFamily="66" charset="0"/>
              </a:rPr>
              <a:t>Поэтому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важным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является</a:t>
            </a:r>
            <a:r>
              <a:rPr lang="en-US" sz="2400" dirty="0" smtClean="0">
                <a:latin typeface="Monotype Corsiva" pitchFamily="66" charset="0"/>
              </a:rPr>
              <a:t> и </a:t>
            </a:r>
            <a:r>
              <a:rPr lang="en-US" sz="2400" dirty="0" err="1" smtClean="0">
                <a:latin typeface="Monotype Corsiva" pitchFamily="66" charset="0"/>
              </a:rPr>
              <a:t>среда</a:t>
            </a:r>
            <a:r>
              <a:rPr lang="en-US" sz="2400" dirty="0" smtClean="0">
                <a:latin typeface="Monotype Corsiva" pitchFamily="66" charset="0"/>
              </a:rPr>
              <a:t>, в </a:t>
            </a:r>
            <a:r>
              <a:rPr lang="en-US" sz="2400" dirty="0" err="1" smtClean="0">
                <a:latin typeface="Monotype Corsiva" pitchFamily="66" charset="0"/>
              </a:rPr>
              <a:t>которой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проходит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воспитательный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процесс</a:t>
            </a:r>
            <a:r>
              <a:rPr lang="en-US" sz="2400" dirty="0" smtClean="0">
                <a:latin typeface="Monotype Corsiva" pitchFamily="66" charset="0"/>
              </a:rPr>
              <a:t>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ownloads\фон я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21252"/>
            <a:ext cx="9144001" cy="683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714489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Вопрос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предметно-развивающей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среды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сегодняшний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день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стоит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особо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актуально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связано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введением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нового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Федерального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государственного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образовательного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стандарта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дошкольного образования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(ФГОС)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Требования  ФГОС к развивающей предметно- развивающей среде: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1. предметно-развивающая среда должна обеспечивать максимальную реализацию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образовательного   потенциала.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2. доступность среды, что предполагает: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2.1 доступность для воспитанников всех помещений организации, где осуществляется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образовательный процесс.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2.2. свободный доступ воспитанников к играм, игрушкам, материалам, пособиям,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обеспечивающих все основные виды деятельности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/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 descr="фон спасиб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1785927"/>
            <a:ext cx="59293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8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Picture 14" descr="cedea8846ab8fa420c8ee6a80126b022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071810"/>
            <a:ext cx="14700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7bd04ec4e2879100fa2fd49ac3384be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286124"/>
            <a:ext cx="2016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cedea8846ab8fa420c8ee6a80126b022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500042"/>
            <a:ext cx="14700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1735344-74271dd62d6b353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120334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200" b="1" dirty="0">
                <a:solidFill>
                  <a:srgbClr val="002060"/>
                </a:solidFill>
                <a:latin typeface="Monotype Corsiva" pitchFamily="66" charset="0"/>
              </a:rPr>
              <a:t>М</a:t>
            </a: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ы стараемся при формировании развивающей среды с учетом ФГОС строить таким образом, чтобы дать возможность наиболее эффективно развивать индивидуальность каждого ребёнка </a:t>
            </a:r>
            <a:b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с учётом его склонностей, интересов, уровня активности.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Предметно-развивающая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организуется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чтобы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каждый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ребёнок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имел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возможность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заниматься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любимым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делом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Размещение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оборудования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секторам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позволяет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детям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объединиться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подгруппами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общим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интересам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ручной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труд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театрально-игровая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экспериментирование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Обязательными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оборудовании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являются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активизирующие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познавательную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технические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устройства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игрушки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т. д.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Широко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используются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побуждающие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освоению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грамоты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Picture 2" descr="C:\Users\admin\Downloads\фон 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6748"/>
            <a:ext cx="9127070" cy="683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75856" y="1571612"/>
            <a:ext cx="28803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Учебная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зона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57200" y="2000240"/>
            <a:ext cx="6707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с фигурами знакомы, </a:t>
            </a: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 цифры много узнаём. </a:t>
            </a: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математики законы </a:t>
            </a: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Постигать не устаём!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172136"/>
            <a:ext cx="4464495" cy="35078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Рисунок 5" descr="1735344-74271dd62d6b353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552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142852"/>
            <a:ext cx="6736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Уголок патриотического воспитания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5000636"/>
            <a:ext cx="4896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не мы, то кто же,</a:t>
            </a: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Детям нашим поможет</a:t>
            </a: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Россию любить и знать!</a:t>
            </a: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важно не опоздать….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71745"/>
            <a:ext cx="6210813" cy="41134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wnloads\фон 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252"/>
            <a:ext cx="9144001" cy="683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                                     Центр речевого развития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                              (полочка умных книг и красоты)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643050"/>
            <a:ext cx="2571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за чудо эти книжки!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Очень любят их детишки!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Регулярно все читают,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 знаний получают!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00" y="3066741"/>
            <a:ext cx="5328592" cy="36308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Рисунок 9" descr="1735344-74271dd62d6b353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285728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Центр 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социально – личностного развития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5214950"/>
            <a:ext cx="5436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вот любимое местечко,</a:t>
            </a:r>
          </a:p>
          <a:p>
            <a:pPr eaLnBrk="0" hangingPunct="0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Здесь время мчится, словно речка,</a:t>
            </a:r>
          </a:p>
          <a:p>
            <a:pPr eaLnBrk="0" hangingPunct="0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Тут быстро взрослым можно стать,</a:t>
            </a:r>
          </a:p>
          <a:p>
            <a:pPr eaLnBrk="0" hangingPunct="0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профессии менять!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92275"/>
            <a:ext cx="3816424" cy="33401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176464" cy="32595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Picture 2" descr="C:\Users\admin\Downloads\фон 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1252"/>
            <a:ext cx="9144001" cy="683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28" y="1571612"/>
            <a:ext cx="6449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Музыкально – театральный уголок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5500702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нашей группе все актеры,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Кукловоды и танцоры. 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Каждый день и каждый час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хотим играть для Вас!!!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32856"/>
            <a:ext cx="4104456" cy="33907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58" y="2132856"/>
            <a:ext cx="4553358" cy="33907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Рисунок 9" descr="1735344-74271dd62d6b353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5984" y="2142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Центр художественно – эстетического развития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5143512"/>
            <a:ext cx="4720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cs typeface="Arial" charset="0"/>
              </a:rPr>
              <a:t>Мне кричат, а я не слышу.</a:t>
            </a:r>
            <a:br>
              <a:rPr lang="ru-RU" b="1" dirty="0" smtClean="0">
                <a:solidFill>
                  <a:srgbClr val="FF0000"/>
                </a:solidFill>
                <a:cs typeface="Arial" charset="0"/>
              </a:rPr>
            </a:br>
            <a:r>
              <a:rPr lang="ru-RU" b="1" dirty="0" smtClean="0">
                <a:solidFill>
                  <a:srgbClr val="FF0000"/>
                </a:solidFill>
                <a:cs typeface="Arial" charset="0"/>
              </a:rPr>
              <a:t>То есть слышу, но молчу.</a:t>
            </a:r>
            <a:br>
              <a:rPr lang="ru-RU" b="1" dirty="0" smtClean="0">
                <a:solidFill>
                  <a:srgbClr val="FF0000"/>
                </a:solidFill>
                <a:cs typeface="Arial" charset="0"/>
              </a:rPr>
            </a:br>
            <a:r>
              <a:rPr lang="ru-RU" b="1" dirty="0" smtClean="0">
                <a:solidFill>
                  <a:srgbClr val="FF0000"/>
                </a:solidFill>
                <a:cs typeface="Arial" charset="0"/>
              </a:rPr>
              <a:t>Я рисую то, что вижу, —</a:t>
            </a:r>
            <a:br>
              <a:rPr lang="ru-RU" b="1" dirty="0" smtClean="0">
                <a:solidFill>
                  <a:srgbClr val="FF0000"/>
                </a:solidFill>
                <a:cs typeface="Arial" charset="0"/>
              </a:rPr>
            </a:br>
            <a:r>
              <a:rPr lang="ru-RU" b="1" dirty="0" smtClean="0">
                <a:solidFill>
                  <a:srgbClr val="FF0000"/>
                </a:solidFill>
                <a:cs typeface="Arial" charset="0"/>
              </a:rPr>
              <a:t>отвлекаться не хочу!</a:t>
            </a:r>
            <a:endParaRPr lang="ru-RU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0" y="1382522"/>
            <a:ext cx="4079768" cy="3543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68" y="1382522"/>
            <a:ext cx="4451631" cy="35433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931</Words>
  <Application>Microsoft Office PowerPoint</Application>
  <PresentationFormat>Экран (4:3)</PresentationFormat>
  <Paragraphs>99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Angsana New</vt:lpstr>
      <vt:lpstr>Arial</vt:lpstr>
      <vt:lpstr>Bookman Old Style</vt:lpstr>
      <vt:lpstr>Calibri</vt:lpstr>
      <vt:lpstr>Comic Sans MS</vt:lpstr>
      <vt:lpstr>Monotype Corsiva</vt:lpstr>
      <vt:lpstr>Times New Roman</vt:lpstr>
      <vt:lpstr>Тема Office</vt:lpstr>
      <vt:lpstr>Организация  предметно-развивающей среды ДО  в связи с введением ФГОС </vt:lpstr>
      <vt:lpstr>Презентация PowerPoint</vt:lpstr>
      <vt:lpstr>  Мы стараемся при формировании развивающей среды с учетом ФГОС строить таким образом, чтобы дать возможность наиболее эффективно развивать индивидуальность каждого ребёнка  с учётом его склонностей, интересов, уровня активности.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1</vt:lpstr>
      <vt:lpstr>Презентация PowerPoint</vt:lpstr>
      <vt:lpstr>Презентация PowerPoint</vt:lpstr>
      <vt:lpstr>     Центр физического развития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SadXoxLovo</cp:lastModifiedBy>
  <cp:revision>48</cp:revision>
  <dcterms:modified xsi:type="dcterms:W3CDTF">2016-04-06T09:46:50Z</dcterms:modified>
</cp:coreProperties>
</file>